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1" r:id="rId16"/>
    <p:sldId id="270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4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130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65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982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12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53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357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76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90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72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29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chemeClr val="accent4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DE470-41A9-4F52-8A16-CB9CFAB42631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81FB5-63EE-4C58-B0AF-5B9F13205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199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9196" y1="26378" x2="39196" y2="26378"/>
                        <a14:foregroundMark x1="89447" y1="65354" x2="21608" y2="64567"/>
                        <a14:foregroundMark x1="89950" y1="72047" x2="16583" y2="704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09800"/>
            <a:ext cx="3505200" cy="44739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61833"/>
            <a:ext cx="44958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smtClean="0">
                <a:latin typeface="Berlin Sans FB Demi" pitchFamily="34" charset="0"/>
              </a:rPr>
              <a:t>C’est qui ?</a:t>
            </a:r>
            <a:endParaRPr lang="fr-FR" sz="7200">
              <a:latin typeface="Berlin Sans FB Dem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2895600"/>
            <a:ext cx="4800600" cy="258532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 Demi" pitchFamily="34" charset="0"/>
              </a:rPr>
              <a:t>C’est mon ami.  Il s’appelle Pierre.</a:t>
            </a:r>
            <a:endParaRPr lang="fr-FR" sz="54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82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3.gstatic.com/images?q=tbn:ANd9GcQJn_4XwLKLspEXIr7KT3wKwYsgsHB3WKo5mi-lcaoeTXEQwnYtW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103478"/>
            <a:ext cx="2508451" cy="425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" y="3733800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64314" y="230452"/>
            <a:ext cx="3505200" cy="92333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 Demi" pitchFamily="34" charset="0"/>
              </a:rPr>
              <a:t>C’est qui ?</a:t>
            </a:r>
            <a:endParaRPr lang="fr-FR" sz="5400" dirty="0">
              <a:latin typeface="Berlin Sans FB Dem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1895564"/>
            <a:ext cx="4191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Berlin Sans FB Demi" pitchFamily="34" charset="0"/>
              </a:rPr>
              <a:t>C’est une amie de Pierre.</a:t>
            </a:r>
            <a:endParaRPr lang="fr-FR" sz="2800" dirty="0">
              <a:latin typeface="Berlin Sans FB Dem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2400" y="5362011"/>
            <a:ext cx="49530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Elle s’appelle Sophie.</a:t>
            </a:r>
            <a:endParaRPr lang="fr-FR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12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3.gstatic.com/images?q=tbn:ANd9GcQJn_4XwLKLspEXIr7KT3wKwYsgsHB3WKo5mi-lcaoeTXEQwnYtW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103478"/>
            <a:ext cx="2508451" cy="425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938594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64314" y="230452"/>
            <a:ext cx="3505200" cy="92333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 Demi" pitchFamily="34" charset="0"/>
              </a:rPr>
              <a:t>C’est qui ?</a:t>
            </a:r>
            <a:endParaRPr lang="fr-FR" sz="5400" dirty="0">
              <a:latin typeface="Berlin Sans FB Dem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7000" y="4800600"/>
            <a:ext cx="4953000" cy="17543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Sophie lève la main beaucoup en cours d’anglais!</a:t>
            </a:r>
            <a:endParaRPr lang="fr-FR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07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3.gstatic.com/images?q=tbn:ANd9GcQJn_4XwLKLspEXIr7KT3wKwYsgsHB3WKo5mi-lcaoeTXEQwnYtW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103478"/>
            <a:ext cx="2508451" cy="425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938594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64314" y="230452"/>
            <a:ext cx="3505200" cy="92333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 Demi" pitchFamily="34" charset="0"/>
              </a:rPr>
              <a:t>C’est qui ?</a:t>
            </a:r>
            <a:endParaRPr lang="fr-FR" sz="5400" dirty="0">
              <a:latin typeface="Berlin Sans FB Dem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7000" y="4953000"/>
            <a:ext cx="49530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Elle aime le cours.</a:t>
            </a:r>
            <a:endParaRPr lang="fr-FR" sz="3600" dirty="0">
              <a:latin typeface="Berlin Sans FB Demi" pitchFamily="34" charset="0"/>
            </a:endParaRPr>
          </a:p>
        </p:txBody>
      </p:sp>
      <p:pic>
        <p:nvPicPr>
          <p:cNvPr id="10242" name="Picture 2" descr="http://t2.gstatic.com/images?q=tbn:ANd9GcTCgxZIKDNRMW3b2VGQ2yOkJCBvdYJTuixmAu7WD8Q5oW3Rj7R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196">
            <a:off x="4528075" y="5564590"/>
            <a:ext cx="1093947" cy="101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t2.gstatic.com/images?q=tbn:ANd9GcTCgxZIKDNRMW3b2VGQ2yOkJCBvdYJTuixmAu7WD8Q5oW3Rj7R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4169">
            <a:off x="5488164" y="5657399"/>
            <a:ext cx="893719" cy="82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65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t0.gstatic.com/images?q=tbn:ANd9GcS2E-adOqRLbRzU-g3iNW6l9Qdwx2v9WrMhRlnfUd0IThHnTx8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011" y="1453018"/>
            <a:ext cx="2604691" cy="371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938594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64314" y="230452"/>
            <a:ext cx="3505200" cy="92333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 Demi" pitchFamily="34" charset="0"/>
              </a:rPr>
              <a:t>C’est qui ?</a:t>
            </a:r>
            <a:endParaRPr lang="fr-FR" sz="5400" dirty="0">
              <a:latin typeface="Berlin Sans FB Dem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478418"/>
            <a:ext cx="49530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C’est un ami de Pierre.</a:t>
            </a:r>
            <a:endParaRPr lang="fr-FR" sz="3600" dirty="0">
              <a:latin typeface="Berlin Sans FB Dem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6514" y="5398297"/>
            <a:ext cx="49530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Il s’appelle Vincent.</a:t>
            </a:r>
            <a:endParaRPr lang="fr-FR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0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t0.gstatic.com/images?q=tbn:ANd9GcS2E-adOqRLbRzU-g3iNW6l9Qdwx2v9WrMhRlnfUd0IThHnTx8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011" y="1453018"/>
            <a:ext cx="2604691" cy="371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938594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64314" y="230452"/>
            <a:ext cx="3505200" cy="92333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 Demi" pitchFamily="34" charset="0"/>
              </a:rPr>
              <a:t>C’est qui ?</a:t>
            </a:r>
            <a:endParaRPr lang="fr-FR" sz="5400" dirty="0">
              <a:latin typeface="Berlin Sans FB Dem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478418"/>
            <a:ext cx="49530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Il passe un examen.</a:t>
            </a:r>
            <a:endParaRPr lang="fr-FR" sz="3600" dirty="0">
              <a:latin typeface="Berlin Sans FB Dem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6514" y="5398297"/>
            <a:ext cx="552268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Il </a:t>
            </a:r>
            <a:r>
              <a:rPr lang="fr-FR" sz="3600" u="sng" dirty="0" smtClean="0">
                <a:latin typeface="Berlin Sans FB Demi" pitchFamily="34" charset="0"/>
              </a:rPr>
              <a:t>n’</a:t>
            </a:r>
            <a:r>
              <a:rPr lang="fr-FR" sz="3600" dirty="0" smtClean="0">
                <a:latin typeface="Berlin Sans FB Demi" pitchFamily="34" charset="0"/>
              </a:rPr>
              <a:t>aime </a:t>
            </a:r>
            <a:r>
              <a:rPr lang="fr-FR" sz="3600" u="sng" dirty="0" smtClean="0">
                <a:latin typeface="Berlin Sans FB Demi" pitchFamily="34" charset="0"/>
              </a:rPr>
              <a:t>pas</a:t>
            </a:r>
            <a:r>
              <a:rPr lang="fr-FR" sz="3600" dirty="0" smtClean="0">
                <a:latin typeface="Berlin Sans FB Demi" pitchFamily="34" charset="0"/>
              </a:rPr>
              <a:t> les examens.</a:t>
            </a:r>
            <a:endParaRPr lang="fr-FR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8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lycee-leclerc.fr/IMG/jpg/cantin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28800"/>
            <a:ext cx="59436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3886200"/>
            <a:ext cx="1908976" cy="243658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3829" y="615303"/>
            <a:ext cx="382995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La cantine</a:t>
            </a:r>
            <a:endParaRPr lang="fr-FR" sz="3600" dirty="0">
              <a:latin typeface="Berlin Sans FB Demi" pitchFamily="34" charset="0"/>
            </a:endParaRPr>
          </a:p>
        </p:txBody>
      </p:sp>
      <p:sp>
        <p:nvSpPr>
          <p:cNvPr id="2" name="Oval Callout 1"/>
          <p:cNvSpPr/>
          <p:nvPr/>
        </p:nvSpPr>
        <p:spPr>
          <a:xfrm>
            <a:off x="152400" y="3200400"/>
            <a:ext cx="1981200" cy="1904093"/>
          </a:xfrm>
          <a:prstGeom prst="wedgeEllipseCallout">
            <a:avLst>
              <a:gd name="adj1" fmla="val 54625"/>
              <a:gd name="adj2" fmla="val 4954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Berlin Sans FB Demi" pitchFamily="34" charset="0"/>
              </a:rPr>
              <a:t>J’aime</a:t>
            </a:r>
            <a:r>
              <a:rPr lang="en-US" sz="2800" b="1" dirty="0" smtClean="0">
                <a:latin typeface="Berlin Sans FB Demi" pitchFamily="34" charset="0"/>
              </a:rPr>
              <a:t> la pizza !</a:t>
            </a:r>
            <a:endParaRPr lang="en-US" sz="2800" b="1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74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5516153" cy="458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3924080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3829" y="615303"/>
            <a:ext cx="7659914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Les élèves déjeunent dans la cantine.</a:t>
            </a:r>
            <a:endParaRPr lang="fr-FR" sz="3600" dirty="0">
              <a:latin typeface="Berlin Sans FB Dem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09018" y="5844292"/>
            <a:ext cx="6646295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Ils déjeunent à midi (12h).</a:t>
            </a:r>
            <a:endParaRPr lang="fr-FR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09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3924080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2400" y="292137"/>
            <a:ext cx="2866571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Après l’école</a:t>
            </a:r>
            <a:endParaRPr lang="fr-FR" sz="3600" dirty="0">
              <a:latin typeface="Berlin Sans FB Demi" pitchFamily="34" charset="0"/>
            </a:endParaRPr>
          </a:p>
        </p:txBody>
      </p:sp>
      <p:pic>
        <p:nvPicPr>
          <p:cNvPr id="16386" name="Picture 2" descr="http://farm5.static.flickr.com/4035/4245367638_17451350c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1600200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38800" y="4751966"/>
            <a:ext cx="2365828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La cour</a:t>
            </a:r>
            <a:endParaRPr lang="fr-FR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29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ilesdepaix.org/assets/images/Perou/Huanuco/170-Cour-eco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38468"/>
            <a:ext cx="7762875" cy="515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87213"/>
            <a:ext cx="2495322" cy="31849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2400" y="292137"/>
            <a:ext cx="2866571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Après l’école</a:t>
            </a:r>
            <a:endParaRPr lang="fr-FR" sz="3600" dirty="0">
              <a:latin typeface="Berlin Sans FB Dem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6914" y="4905219"/>
            <a:ext cx="4800600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Il y a beaucoup d’élèves dans la cour.</a:t>
            </a:r>
            <a:endParaRPr lang="fr-FR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07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eps.roudneff.com/eps/img/Football-ecole-3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08" y="1072824"/>
            <a:ext cx="5358153" cy="443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6200"/>
            <a:ext cx="2308397" cy="2946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2400" y="292137"/>
            <a:ext cx="2866571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Après l’école</a:t>
            </a:r>
            <a:endParaRPr lang="fr-FR" sz="3600" dirty="0">
              <a:latin typeface="Berlin Sans FB Dem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2270" y="4879819"/>
            <a:ext cx="5791200" cy="17543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De temps en temps, ils jouent au football dans la cour.</a:t>
            </a:r>
            <a:endParaRPr lang="fr-FR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68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686" y="895529"/>
            <a:ext cx="4124325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666" y="5254473"/>
            <a:ext cx="496086" cy="6331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312003"/>
            <a:ext cx="60960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 Demi" pitchFamily="34" charset="0"/>
              </a:rPr>
              <a:t>La maison de Pierre</a:t>
            </a:r>
            <a:endParaRPr lang="fr-FR" sz="4800" dirty="0">
              <a:latin typeface="Berlin Sans FB Dem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4200" y="4759222"/>
            <a:ext cx="19050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Berlin Sans FB Demi" pitchFamily="34" charset="0"/>
              </a:rPr>
              <a:t>La rue</a:t>
            </a:r>
            <a:endParaRPr lang="en-US" sz="3600" dirty="0">
              <a:latin typeface="Berlin Sans FB Demi" pitchFamily="34" charset="0"/>
            </a:endParaRPr>
          </a:p>
        </p:txBody>
      </p:sp>
      <p:sp>
        <p:nvSpPr>
          <p:cNvPr id="2" name="Bent-Up Arrow 1"/>
          <p:cNvSpPr/>
          <p:nvPr/>
        </p:nvSpPr>
        <p:spPr>
          <a:xfrm rot="11320315">
            <a:off x="6368981" y="4873036"/>
            <a:ext cx="511915" cy="808819"/>
          </a:xfrm>
          <a:prstGeom prst="bent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1928" y="3558764"/>
            <a:ext cx="2819400" cy="17543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Pierre habite rue Saint-Paul.</a:t>
            </a:r>
            <a:endParaRPr lang="fr-FR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69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1223963"/>
            <a:ext cx="4381500" cy="441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434675"/>
            <a:ext cx="1752600" cy="22369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57750" y="2438400"/>
            <a:ext cx="207645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Berlin Sans FB Demi" pitchFamily="34" charset="0"/>
              </a:rPr>
              <a:t>près</a:t>
            </a:r>
            <a:r>
              <a:rPr lang="en-US" sz="3600" dirty="0" smtClean="0">
                <a:latin typeface="Berlin Sans FB Demi" pitchFamily="34" charset="0"/>
              </a:rPr>
              <a:t> de</a:t>
            </a:r>
            <a:endParaRPr lang="en-US" sz="3600" dirty="0">
              <a:latin typeface="Berlin Sans FB Dem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28600"/>
            <a:ext cx="5386885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Il habite près de Paris.</a:t>
            </a:r>
            <a:endParaRPr lang="fr-FR" sz="3600" dirty="0">
              <a:latin typeface="Berlin Sans FB Demi" pitchFamily="34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572000" y="2286000"/>
            <a:ext cx="76200" cy="22860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352800" y="2400300"/>
            <a:ext cx="1066800" cy="2476500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783239" y="4434675"/>
            <a:ext cx="207645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Berlin Sans FB Demi" pitchFamily="34" charset="0"/>
              </a:rPr>
              <a:t>loin de</a:t>
            </a:r>
            <a:endParaRPr lang="en-US" sz="36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1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686" y="895529"/>
            <a:ext cx="4124325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666" y="5254473"/>
            <a:ext cx="496086" cy="6331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312003"/>
            <a:ext cx="60960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 Demi" pitchFamily="34" charset="0"/>
              </a:rPr>
              <a:t>La maison de Pierre</a:t>
            </a:r>
            <a:endParaRPr lang="fr-FR" sz="4800" dirty="0">
              <a:latin typeface="Berlin Sans FB Dem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4200" y="4759222"/>
            <a:ext cx="19050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Berlin Sans FB Demi" pitchFamily="34" charset="0"/>
              </a:rPr>
              <a:t>La rue</a:t>
            </a:r>
            <a:endParaRPr lang="en-US" sz="3600" dirty="0">
              <a:latin typeface="Berlin Sans FB Demi" pitchFamily="34" charset="0"/>
            </a:endParaRPr>
          </a:p>
        </p:txBody>
      </p:sp>
      <p:sp>
        <p:nvSpPr>
          <p:cNvPr id="2" name="Bent-Up Arrow 1"/>
          <p:cNvSpPr/>
          <p:nvPr/>
        </p:nvSpPr>
        <p:spPr>
          <a:xfrm rot="11320315">
            <a:off x="6368981" y="4873036"/>
            <a:ext cx="511915" cy="808819"/>
          </a:xfrm>
          <a:prstGeom prst="bent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1928" y="3558764"/>
            <a:ext cx="2819400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Pierre quitte la maison.</a:t>
            </a:r>
            <a:endParaRPr lang="fr-FR" sz="3600" dirty="0">
              <a:latin typeface="Berlin Sans FB Demi" pitchFamily="34" charset="0"/>
            </a:endParaRPr>
          </a:p>
        </p:txBody>
      </p:sp>
      <p:sp>
        <p:nvSpPr>
          <p:cNvPr id="9" name="Bent-Up Arrow 8"/>
          <p:cNvSpPr/>
          <p:nvPr/>
        </p:nvSpPr>
        <p:spPr>
          <a:xfrm rot="5827128">
            <a:off x="2828286" y="5498241"/>
            <a:ext cx="516760" cy="471864"/>
          </a:xfrm>
          <a:prstGeom prst="bent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4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88" y="1523999"/>
            <a:ext cx="7618413" cy="505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568371"/>
            <a:ext cx="1485334" cy="18958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888" y="308374"/>
            <a:ext cx="60960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Berlin Sans FB Demi" pitchFamily="34" charset="0"/>
              </a:rPr>
              <a:t>Le matin, Pierre arrive à l’école.</a:t>
            </a:r>
            <a:endParaRPr lang="fr-FR" sz="3200" dirty="0">
              <a:latin typeface="Berlin Sans FB Demi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476" y="152400"/>
            <a:ext cx="2733524" cy="2050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486400" y="2249269"/>
            <a:ext cx="35814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A quelle heure ?</a:t>
            </a:r>
            <a:endParaRPr lang="fr-FR" sz="3600" dirty="0">
              <a:latin typeface="Berlin Sans FB Dem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0800" y="5996999"/>
            <a:ext cx="60960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Berlin Sans FB Demi" pitchFamily="34" charset="0"/>
              </a:rPr>
              <a:t>Il passe la journée à l’école.</a:t>
            </a:r>
            <a:endParaRPr lang="fr-FR" sz="32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5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c.co.za/Photos/English%20Cla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3496"/>
            <a:ext cx="5148263" cy="356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8594"/>
            <a:ext cx="2287248" cy="2919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888" y="308374"/>
            <a:ext cx="8666512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Berlin Sans FB Demi" pitchFamily="34" charset="0"/>
              </a:rPr>
              <a:t>En cours d’anglais, le prof parle anglais.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0" y="1295400"/>
            <a:ext cx="73914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524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itchFamily="34" charset="0"/>
              </a:rPr>
              <a:t>Il </a:t>
            </a:r>
            <a:r>
              <a:rPr lang="fr-FR" sz="3600" u="sng" dirty="0" smtClean="0">
                <a:latin typeface="Berlin Sans FB Demi" pitchFamily="34" charset="0"/>
              </a:rPr>
              <a:t>ne</a:t>
            </a:r>
            <a:r>
              <a:rPr lang="fr-FR" sz="3600" dirty="0" smtClean="0">
                <a:latin typeface="Berlin Sans FB Demi" pitchFamily="34" charset="0"/>
              </a:rPr>
              <a:t> parle </a:t>
            </a:r>
            <a:r>
              <a:rPr lang="fr-FR" sz="3600" u="sng" dirty="0" smtClean="0">
                <a:latin typeface="Berlin Sans FB Demi" pitchFamily="34" charset="0"/>
              </a:rPr>
              <a:t>pas</a:t>
            </a:r>
            <a:r>
              <a:rPr lang="fr-FR" sz="3600" dirty="0" smtClean="0">
                <a:latin typeface="Berlin Sans FB Demi" pitchFamily="34" charset="0"/>
              </a:rPr>
              <a:t> français.</a:t>
            </a:r>
            <a:endParaRPr lang="fr-FR" sz="3600" dirty="0">
              <a:latin typeface="Berlin Sans FB Dem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4429" y="5584945"/>
            <a:ext cx="60960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Berlin Sans FB Demi" pitchFamily="34" charset="0"/>
              </a:rPr>
              <a:t>Les élèves écoutent bien.</a:t>
            </a:r>
            <a:endParaRPr lang="fr-FR" sz="32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21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c.co.za/Photos/English%20Cla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3496"/>
            <a:ext cx="5148263" cy="356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8594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94429" y="5584945"/>
            <a:ext cx="60960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Berlin Sans FB Demi" pitchFamily="34" charset="0"/>
              </a:rPr>
              <a:t>Les élèves regardent le tableau.</a:t>
            </a:r>
            <a:endParaRPr lang="fr-FR" sz="32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5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c.co.za/Photos/English%20Cla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3496"/>
            <a:ext cx="5148263" cy="356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3" y="3938594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94429" y="5584945"/>
            <a:ext cx="609600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Berlin Sans FB Demi" pitchFamily="34" charset="0"/>
              </a:rPr>
              <a:t>De temps en temps, ils regardent une vidéo.</a:t>
            </a:r>
            <a:endParaRPr lang="fr-FR" sz="32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16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3.gstatic.com/images?q=tbn:ANd9GcT1F5RUcaai7tVW0VlG94IvtK-8iW4cNtKNhQCjiYxgbSo0842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447801"/>
            <a:ext cx="3767868" cy="352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938594"/>
            <a:ext cx="2287248" cy="29194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35049" y="4852992"/>
            <a:ext cx="60960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Berlin Sans FB Demi" pitchFamily="34" charset="0"/>
              </a:rPr>
              <a:t>Les élèves étudient beaucoup!</a:t>
            </a:r>
            <a:endParaRPr lang="fr-FR" sz="32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6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213</Words>
  <Application>Microsoft Office PowerPoint</Application>
  <PresentationFormat>On-screen Show (4:3)</PresentationFormat>
  <Paragraphs>43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9</cp:revision>
  <dcterms:created xsi:type="dcterms:W3CDTF">2011-12-14T16:57:51Z</dcterms:created>
  <dcterms:modified xsi:type="dcterms:W3CDTF">2011-12-14T19:21:49Z</dcterms:modified>
</cp:coreProperties>
</file>